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5" r:id="rId4"/>
    <p:sldId id="340" r:id="rId5"/>
    <p:sldId id="341" r:id="rId6"/>
    <p:sldId id="310" r:id="rId7"/>
    <p:sldId id="316" r:id="rId8"/>
    <p:sldId id="327" r:id="rId9"/>
    <p:sldId id="329" r:id="rId10"/>
    <p:sldId id="339" r:id="rId11"/>
    <p:sldId id="342" r:id="rId12"/>
    <p:sldId id="258" r:id="rId13"/>
    <p:sldId id="330" r:id="rId14"/>
    <p:sldId id="338" r:id="rId15"/>
    <p:sldId id="326" r:id="rId16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20" y="198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3D0964-5F2C-B420-B476-98FC00954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C067313-1121-3F37-3EF1-11FD9E360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3DE381-06CE-9497-36FE-A1176052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982B-4129-4F5F-BA22-13C3B3686A86}" type="datetimeFigureOut">
              <a:rPr lang="zh-CN" altLang="en-US" smtClean="0"/>
              <a:t>2025/8/24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F2843B-D922-42DB-53C6-3ECC4E68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D3CCE-DD2E-42C9-26EA-E5EDEAC5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CD118-321E-4E2B-A381-2CA2391902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51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35.png"/><Relationship Id="rId4" Type="http://schemas.openxmlformats.org/officeDocument/2006/relationships/tags" Target="../tags/tag5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LLM2Rec: Large Language Models Are Powerful Embedding</a:t>
            </a: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 Models for Sequential Recommendation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696383" y="503846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code:https</a:t>
            </a:r>
            <a:r>
              <a:rPr lang="en-US" altLang="zh-CN" dirty="0"/>
              <a:t>://github.com/</a:t>
            </a:r>
            <a:r>
              <a:rPr lang="en-US" altLang="zh-CN" dirty="0" err="1"/>
              <a:t>HappyPointer</a:t>
            </a:r>
            <a:r>
              <a:rPr lang="en-US" altLang="zh-CN" dirty="0"/>
              <a:t>/LLM2Rec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KDD’25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684E53E-D876-E8FF-B76A-32FF6CA12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5524" y="2224238"/>
            <a:ext cx="9580952" cy="24095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4D9BE-D8A6-32E8-C4B7-9688C9370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7D17A3B-EC01-2369-2841-C1BD44D4B62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3D23986-2394-E990-05FD-574CC394578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4856CC6-BAFA-BB27-69F3-162691983A2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9F2426A-D0B4-333A-CBAE-42CD0CBF210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BB45DA3-830D-1653-4C70-2E435956DB2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2127065-3158-6B2F-CAF1-A787993BDF28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77E4816-51FC-E8B9-1CC0-3BA7915AFE1F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6F73D68-5638-610A-D0B6-88523D17DF9C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CBA57FD2-65C9-58BC-57A4-EE2E07C6D3B6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616F29-34B7-60A4-0296-D0DACDBB9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002" y="1537958"/>
            <a:ext cx="8933333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3173-A44F-98FD-9776-D597B726F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6F233C-EA0F-7CBB-91A7-670B93C10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9" y="2298129"/>
            <a:ext cx="11223154" cy="25899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BD6403-8E94-8D9D-EDD2-74663880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59" y="936978"/>
            <a:ext cx="11165232" cy="1270840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F72D249-B565-5C3F-B0ED-5A3B160EB3C6}"/>
              </a:ext>
            </a:extLst>
          </p:cNvPr>
          <p:cNvGraphicFramePr>
            <a:graphicFrameLocks noGrp="1"/>
          </p:cNvGraphicFramePr>
          <p:nvPr/>
        </p:nvGraphicFramePr>
        <p:xfrm>
          <a:off x="2494844" y="5257799"/>
          <a:ext cx="87037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311">
                  <a:extLst>
                    <a:ext uri="{9D8B030D-6E8A-4147-A177-3AD203B41FA5}">
                      <a16:colId xmlns:a16="http://schemas.microsoft.com/office/drawing/2014/main" val="175138398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628976575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2847262250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2304325258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2048859123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503562660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4275314319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61186134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891449056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202261741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068956778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806809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0.0948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0.0653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0.1183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0.0712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0.0926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0.0701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0.1110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0.0747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0.0772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0.0517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0.0905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0.0551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07086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EF415AB2-DE74-4E8B-511C-C0FF9F322E1B}"/>
              </a:ext>
            </a:extLst>
          </p:cNvPr>
          <p:cNvSpPr txBox="1"/>
          <p:nvPr/>
        </p:nvSpPr>
        <p:spPr>
          <a:xfrm>
            <a:off x="1524000" y="5257799"/>
            <a:ext cx="722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Ours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679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C7534-F38D-3A8C-F4EF-9AB7A55BE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581F5B-5CF4-DEF8-E7D4-D7261899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9" y="936978"/>
            <a:ext cx="11165232" cy="1270840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F54F75F-BF39-6EED-417A-327ADA59BBF2}"/>
              </a:ext>
            </a:extLst>
          </p:cNvPr>
          <p:cNvGraphicFramePr>
            <a:graphicFrameLocks noGrp="1"/>
          </p:cNvGraphicFramePr>
          <p:nvPr/>
        </p:nvGraphicFramePr>
        <p:xfrm>
          <a:off x="2494844" y="5257799"/>
          <a:ext cx="87037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311">
                  <a:extLst>
                    <a:ext uri="{9D8B030D-6E8A-4147-A177-3AD203B41FA5}">
                      <a16:colId xmlns:a16="http://schemas.microsoft.com/office/drawing/2014/main" val="175138398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628976575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2847262250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2304325258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2048859123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503562660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4275314319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61186134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891449056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3202261741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068956778"/>
                    </a:ext>
                  </a:extLst>
                </a:gridCol>
                <a:gridCol w="725311">
                  <a:extLst>
                    <a:ext uri="{9D8B030D-6E8A-4147-A177-3AD203B41FA5}">
                      <a16:colId xmlns:a16="http://schemas.microsoft.com/office/drawing/2014/main" val="1806809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0.0712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0.0447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0.0957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0.0509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0.0637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0.0452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0.0819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rgbClr val="C00000"/>
                          </a:solidFill>
                        </a:rPr>
                        <a:t>0.0498</a:t>
                      </a:r>
                      <a:endParaRPr lang="zh-CN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0.0435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0.0256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0.0599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rgbClr val="C00000"/>
                          </a:solidFill>
                        </a:rPr>
                        <a:t>0.0297</a:t>
                      </a:r>
                      <a:endParaRPr lang="zh-CN" alt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07086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FBD98750-7F47-F33D-E99F-C46CCD22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2" y="2207818"/>
            <a:ext cx="11133448" cy="26491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1F4D90E-87AE-0167-4CAC-43F695C6AC22}"/>
              </a:ext>
            </a:extLst>
          </p:cNvPr>
          <p:cNvSpPr txBox="1"/>
          <p:nvPr/>
        </p:nvSpPr>
        <p:spPr>
          <a:xfrm>
            <a:off x="1524000" y="5259307"/>
            <a:ext cx="722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Ours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50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C63CF7-A01E-22EC-9901-55772443F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286000"/>
            <a:ext cx="4742857" cy="30190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52BEC5-2DE6-06F2-D960-32B178772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2133600"/>
            <a:ext cx="4838095" cy="29142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A1320-1F4A-C6D5-FA58-719AC5F0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DB7D6E6-CAF1-48B1-D053-9EF19E01F3F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0F3425A-16A5-8E95-8044-3E9C92161C1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113D479-A833-279D-0B4D-3A51192F64D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0EB7614-B1AB-955E-57D0-6F77DA9E89E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A5F8FB6-CC6A-A7B5-23DD-4824D89C6CE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E97D932-79B9-E3BB-2EB5-618CC9992CBB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04B266F-6176-DF4A-FE16-CA4500C53C0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31F2A0D-F98C-D9A1-7848-148B2688018A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E5014A1-F6A7-6777-FC74-D51B60E14C04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E774EC-C3BC-5FD8-DC90-0E755E670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665" y="1392081"/>
            <a:ext cx="8866667" cy="24380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0AD1724-5F67-1182-A914-62E682569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665" y="3851633"/>
            <a:ext cx="4185936" cy="27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1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>
              <p:custDataLst>
                <p:tags r:id="rId7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/>
          <p:cNvSpPr txBox="1"/>
          <p:nvPr>
            <p:custDataLst>
              <p:tags r:id="rId2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3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>
            <p:custDataLst>
              <p:tags r:id="rId4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43243" y="1752600"/>
            <a:ext cx="5638800" cy="41909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 algn="just"/>
            <a:r>
              <a:rPr lang="en-US" altLang="zh-CN" sz="1600" dirty="0"/>
              <a:t>Sequential recommendation aims to predict users’ future </a:t>
            </a:r>
            <a:r>
              <a:rPr lang="en-US" altLang="zh-CN" sz="1600" dirty="0" err="1"/>
              <a:t>interac</a:t>
            </a:r>
            <a:r>
              <a:rPr lang="en-US" altLang="zh-CN" sz="1600" dirty="0"/>
              <a:t> </a:t>
            </a:r>
            <a:r>
              <a:rPr lang="en-US" altLang="zh-CN" sz="1600" dirty="0" err="1"/>
              <a:t>tions</a:t>
            </a:r>
            <a:r>
              <a:rPr lang="en-US" altLang="zh-CN" sz="1600" dirty="0"/>
              <a:t> by modeling collaborative filtering (CF) signals from historical behaviors of similar users or items. </a:t>
            </a:r>
          </a:p>
          <a:p>
            <a:pPr indent="457200" algn="just"/>
            <a:r>
              <a:rPr lang="en-US" altLang="zh-CN" sz="1600" dirty="0"/>
              <a:t>Traditional sequential recommenders predominantly </a:t>
            </a:r>
            <a:r>
              <a:rPr lang="en-US" altLang="zh-CN" sz="1600" dirty="0">
                <a:solidFill>
                  <a:srgbClr val="00B0F0"/>
                </a:solidFill>
              </a:rPr>
              <a:t>rely on ID-based embeddings</a:t>
            </a:r>
            <a:r>
              <a:rPr lang="en-US" altLang="zh-CN" sz="1600" dirty="0"/>
              <a:t>, which capture CF signals through high-order co-occurrence patterns. </a:t>
            </a:r>
          </a:p>
          <a:p>
            <a:pPr indent="457200" algn="just"/>
            <a:r>
              <a:rPr lang="en-US" altLang="zh-CN" sz="1600" dirty="0"/>
              <a:t>However, these embeddings depend solely on past interactions, lacking transferable knowledge to generalize to unseen domains. Recent advances in large language models (LLMs) have motivated text-based recommendation approaches that derive item representations from </a:t>
            </a:r>
            <a:r>
              <a:rPr lang="en-US" altLang="zh-CN" sz="1600" dirty="0">
                <a:solidFill>
                  <a:srgbClr val="00B0F0"/>
                </a:solidFill>
              </a:rPr>
              <a:t>textual descriptions</a:t>
            </a:r>
            <a:r>
              <a:rPr lang="en-US" altLang="zh-CN" sz="1600" dirty="0"/>
              <a:t>. </a:t>
            </a:r>
          </a:p>
          <a:p>
            <a:pPr indent="457200" algn="just"/>
            <a:r>
              <a:rPr lang="en-US" altLang="zh-CN" sz="1600" dirty="0"/>
              <a:t>While these methods enhance generalization, they </a:t>
            </a:r>
            <a:r>
              <a:rPr lang="en-US" altLang="zh-CN" sz="1600" dirty="0">
                <a:solidFill>
                  <a:srgbClr val="FF0000"/>
                </a:solidFill>
              </a:rPr>
              <a:t>fail to encode CF signals</a:t>
            </a:r>
            <a:r>
              <a:rPr lang="en-US" altLang="zh-CN" sz="1600" dirty="0"/>
              <a:t>—i.e., latent item correlations and </a:t>
            </a:r>
            <a:r>
              <a:rPr lang="en-US" altLang="zh-CN" sz="1600" dirty="0" err="1"/>
              <a:t>pref</a:t>
            </a:r>
            <a:r>
              <a:rPr lang="en-US" altLang="zh-CN" sz="1600" dirty="0"/>
              <a:t> </a:t>
            </a:r>
            <a:r>
              <a:rPr lang="en-US" altLang="zh-CN" sz="1600" dirty="0" err="1"/>
              <a:t>erence</a:t>
            </a:r>
            <a:r>
              <a:rPr lang="en-US" altLang="zh-CN" sz="1600" dirty="0"/>
              <a:t> patterns—crucial for effective recommendation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7F27026-DB60-B37A-5338-4BE731793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67313"/>
            <a:ext cx="4743671" cy="55306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B78E06D-290F-A489-CAEB-6C6C637DA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483171"/>
            <a:ext cx="10058400" cy="51623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0633A1-5D02-C7C2-6584-356D50F30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238" y="290905"/>
            <a:ext cx="9409524" cy="6276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14519-2B8C-596B-81DD-61446C9D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1410FF-89A7-B20C-01DD-CFAF4343E3CE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DBE463B-484B-E8D9-9F52-09E91800D50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7590264-AED3-4F42-75C9-DCF662F4EA7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54E2F91-92F4-A025-E4A9-DA4254F7E82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C41D2CC-A1B7-5E8D-A5CE-99B1916DEF1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04A57B0-5CA5-9188-9394-463FEFFEE5A5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F2A0DBB-60A8-D7D4-154B-B500D77C579C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3147761-232F-0921-0319-0C2CC0EBB36E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1C7C248-E619-15FF-F3AF-A90BAB008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1" y="1503427"/>
            <a:ext cx="7848600" cy="523504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432E0E0-985F-2E58-1F88-4D0561767091}"/>
              </a:ext>
            </a:extLst>
          </p:cNvPr>
          <p:cNvSpPr txBox="1"/>
          <p:nvPr/>
        </p:nvSpPr>
        <p:spPr>
          <a:xfrm>
            <a:off x="1182206" y="762790"/>
            <a:ext cx="982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25_AAAI_Large Language Model Empowered Embedding Generator for Sequential Recommendation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4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081CF-D638-3D39-7545-7E3F2570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555844A-52A5-CF3B-CE33-DBEA6A2D82F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EEAC18B-E2FA-B6EC-D7CF-8DAB618FFFB9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6642A49-C244-8F9E-47D3-0FFA77885E6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CA9DAD9-4886-F260-0967-4083DC41788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9211FC3-7511-CAC9-6EA7-C0C1CC04A01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7787487-D117-0D7E-921E-0BC47394E515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1936F23-5E04-91EF-FD82-40704CE09275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AF44BD7-DDE9-949D-4A77-E8A3A8E31B6D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DB30FF-F1D0-6957-C6B3-3D1613ABB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547156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FFE9165-D884-C1A4-0CA3-C662743216B3}"/>
              </a:ext>
            </a:extLst>
          </p:cNvPr>
          <p:cNvSpPr txBox="1"/>
          <p:nvPr/>
        </p:nvSpPr>
        <p:spPr>
          <a:xfrm>
            <a:off x="533573" y="990600"/>
            <a:ext cx="722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Ours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13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E7A2903-4C37-C532-863C-AD0C17131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889" y="1679734"/>
            <a:ext cx="6180952" cy="44857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3522C6A-5CE4-6664-C4A5-AF7BF3EB6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981200"/>
            <a:ext cx="4876190" cy="4380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74650D-BF08-A8AE-5BF0-F61E986D6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866" y="2558724"/>
            <a:ext cx="4961905" cy="7523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41A61F3-65DF-79A7-7192-9417D19F5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6056" y="3644592"/>
            <a:ext cx="4809524" cy="7904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41FB8BF-B14A-FA45-34A8-4FDA3F7DDC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666" y="4828231"/>
            <a:ext cx="5190476" cy="876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81A3029-CBB9-94DE-8932-CB7D0C4D3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398318"/>
            <a:ext cx="5786029" cy="54828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EB68B9-AC42-DE9A-F4A0-357650BF5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221" y="1362762"/>
            <a:ext cx="9390476" cy="549523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mZWMwNzNmZmQyYjgzMTEwNDQ4MzZiNjkxZGQ0M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464</Words>
  <Application>Microsoft Office PowerPoint</Application>
  <PresentationFormat>宽屏</PresentationFormat>
  <Paragraphs>143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120</cp:revision>
  <dcterms:created xsi:type="dcterms:W3CDTF">2023-09-17T03:47:00Z</dcterms:created>
  <dcterms:modified xsi:type="dcterms:W3CDTF">2025-08-25T07:26:38Z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7B42DDB11C9E4E5D8085896DFF7F8334_13</vt:lpwstr>
  </property>
  <property fmtid="{D5CDD505-2E9C-101B-9397-08002B2CF9AE}" pid="6" name="KSOProductBuildVer">
    <vt:lpwstr>2052-12.1.0.19770</vt:lpwstr>
  </property>
</Properties>
</file>